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dOsk4bXZ1lv9jA0+FAFh6DTJL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3721a82a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313721a82a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3721a82a9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13721a82a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6EE">
            <a:alpha val="49803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mat%C3%ADas-valenzuela-941b5520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771650" y="2786939"/>
            <a:ext cx="9144000" cy="1284121"/>
          </a:xfrm>
          <a:prstGeom prst="rect">
            <a:avLst/>
          </a:prstGeom>
          <a:solidFill>
            <a:srgbClr val="2F5496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CL" sz="4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 demográficas de los ganadores del premio Oscar de la Academia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175" y="4880871"/>
            <a:ext cx="1771650" cy="739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Science e IA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0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188" name="Google Shape;188;p10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9" name="Google Shape;189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10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Metodología y aplicación del modelo</a:t>
              </a:r>
              <a:endParaRPr/>
            </a:p>
          </p:txBody>
        </p:sp>
      </p:grpSp>
      <p:sp>
        <p:nvSpPr>
          <p:cNvPr id="191" name="Google Shape;191;p10"/>
          <p:cNvSpPr txBox="1"/>
          <p:nvPr/>
        </p:nvSpPr>
        <p:spPr>
          <a:xfrm>
            <a:off x="348850" y="1097625"/>
            <a:ext cx="10874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s-CL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Transformación de variables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(2):</a:t>
            </a:r>
            <a:r>
              <a:rPr lang="es-CL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columnas categóricas a numéricas.</a:t>
            </a:r>
            <a:r>
              <a:rPr lang="es-CL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00" y="1735375"/>
            <a:ext cx="11293952" cy="32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00" y="4986575"/>
            <a:ext cx="11207526" cy="15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g313721a82a9_1_0"/>
          <p:cNvGrpSpPr/>
          <p:nvPr/>
        </p:nvGrpSpPr>
        <p:grpSpPr>
          <a:xfrm>
            <a:off x="0" y="0"/>
            <a:ext cx="12192000" cy="912900"/>
            <a:chOff x="0" y="0"/>
            <a:chExt cx="12192000" cy="912900"/>
          </a:xfrm>
        </p:grpSpPr>
        <p:sp>
          <p:nvSpPr>
            <p:cNvPr id="199" name="Google Shape;199;g313721a82a9_1_0"/>
            <p:cNvSpPr/>
            <p:nvPr/>
          </p:nvSpPr>
          <p:spPr>
            <a:xfrm>
              <a:off x="0" y="0"/>
              <a:ext cx="12192000" cy="912900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0" name="Google Shape;200;g313721a82a9_1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g313721a82a9_1_0"/>
            <p:cNvSpPr txBox="1"/>
            <p:nvPr/>
          </p:nvSpPr>
          <p:spPr>
            <a:xfrm>
              <a:off x="0" y="132347"/>
              <a:ext cx="8229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Metodología y aplicación del modelo</a:t>
              </a:r>
              <a:endParaRPr/>
            </a:p>
          </p:txBody>
        </p:sp>
      </p:grpSp>
      <p:sp>
        <p:nvSpPr>
          <p:cNvPr id="202" name="Google Shape;202;g313721a82a9_1_0"/>
          <p:cNvSpPr txBox="1"/>
          <p:nvPr/>
        </p:nvSpPr>
        <p:spPr>
          <a:xfrm>
            <a:off x="348850" y="1097625"/>
            <a:ext cx="10874100" cy="1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s-CL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División del conjunto de datos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L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resultado del split es 352 muestras para entrenamiento y 89 para prueba.</a:t>
            </a:r>
            <a:endParaRPr sz="1200">
              <a:solidFill>
                <a:srgbClr val="E3E3E3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313721a82a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00" y="2777150"/>
            <a:ext cx="11356576" cy="25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>
            <a:spLocks noGrp="1"/>
          </p:cNvSpPr>
          <p:nvPr>
            <p:ph type="body" idx="1"/>
          </p:nvPr>
        </p:nvSpPr>
        <p:spPr>
          <a:xfrm>
            <a:off x="497400" y="1055075"/>
            <a:ext cx="11153700" cy="55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CL" b="1" dirty="0"/>
              <a:t>MODELADO: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CL" sz="2600" b="1" dirty="0"/>
              <a:t>Descripción del modelo:</a:t>
            </a:r>
            <a:r>
              <a:rPr lang="es-CL" sz="2600" dirty="0"/>
              <a:t> vamos a hacer una clasificación con </a:t>
            </a:r>
            <a:r>
              <a:rPr lang="es-CL" sz="2600" b="1" dirty="0"/>
              <a:t>“Bosques aleatorios </a:t>
            </a:r>
            <a:r>
              <a:rPr lang="es-CL" sz="2600" b="1" i="1" dirty="0"/>
              <a:t>(Random Forest)</a:t>
            </a:r>
            <a:r>
              <a:rPr lang="es-CL" sz="2600" b="1" dirty="0"/>
              <a:t>”</a:t>
            </a:r>
            <a:r>
              <a:rPr lang="es-CL" sz="2600" dirty="0"/>
              <a:t>. Elección se debe a efectividad en desequilibrios de datos.</a:t>
            </a:r>
            <a:endParaRPr sz="2600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dirty="0"/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CL" sz="2600" b="1" dirty="0"/>
              <a:t>Limitaciones del Modelo</a:t>
            </a:r>
            <a:r>
              <a:rPr lang="es-CL" sz="2600" dirty="0"/>
              <a:t>: bajo rendimiento en categorías de minorías </a:t>
            </a:r>
            <a:r>
              <a:rPr lang="es-CL" sz="2600"/>
              <a:t>y mejora </a:t>
            </a:r>
            <a:r>
              <a:rPr lang="es-CL" sz="2600" dirty="0"/>
              <a:t>con más datos o técnicas de ajuste.</a:t>
            </a:r>
            <a:endParaRPr sz="2600" dirty="0"/>
          </a:p>
        </p:txBody>
      </p:sp>
      <p:grpSp>
        <p:nvGrpSpPr>
          <p:cNvPr id="209" name="Google Shape;209;p11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210" name="Google Shape;210;p11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1" name="Google Shape;211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1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Metodología y aplicación del modelo</a:t>
              </a:r>
              <a:endParaRPr/>
            </a:p>
          </p:txBody>
        </p:sp>
      </p:grpSp>
      <p:pic>
        <p:nvPicPr>
          <p:cNvPr id="213" name="Google Shape;21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950" y="2775800"/>
            <a:ext cx="3373950" cy="23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3721a82a9_1_12"/>
          <p:cNvSpPr txBox="1">
            <a:spLocks noGrp="1"/>
          </p:cNvSpPr>
          <p:nvPr>
            <p:ph type="body" idx="1"/>
          </p:nvPr>
        </p:nvSpPr>
        <p:spPr>
          <a:xfrm>
            <a:off x="497400" y="1253325"/>
            <a:ext cx="11153700" cy="53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b="1"/>
              <a:t>Métricas de Evaluación</a:t>
            </a:r>
            <a:r>
              <a:rPr lang="es-CL"/>
              <a:t>: La precisión del modelo es del 100%. </a:t>
            </a:r>
            <a:endParaRPr b="1"/>
          </a:p>
        </p:txBody>
      </p:sp>
      <p:grpSp>
        <p:nvGrpSpPr>
          <p:cNvPr id="219" name="Google Shape;219;g313721a82a9_1_12"/>
          <p:cNvGrpSpPr/>
          <p:nvPr/>
        </p:nvGrpSpPr>
        <p:grpSpPr>
          <a:xfrm>
            <a:off x="0" y="0"/>
            <a:ext cx="12192000" cy="912900"/>
            <a:chOff x="0" y="0"/>
            <a:chExt cx="12192000" cy="912900"/>
          </a:xfrm>
        </p:grpSpPr>
        <p:sp>
          <p:nvSpPr>
            <p:cNvPr id="220" name="Google Shape;220;g313721a82a9_1_12"/>
            <p:cNvSpPr/>
            <p:nvPr/>
          </p:nvSpPr>
          <p:spPr>
            <a:xfrm>
              <a:off x="0" y="0"/>
              <a:ext cx="12192000" cy="912900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1" name="Google Shape;221;g313721a82a9_1_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g313721a82a9_1_12"/>
            <p:cNvSpPr txBox="1"/>
            <p:nvPr/>
          </p:nvSpPr>
          <p:spPr>
            <a:xfrm>
              <a:off x="0" y="132347"/>
              <a:ext cx="8229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Metodología y aplicación del modelo</a:t>
              </a:r>
              <a:endParaRPr/>
            </a:p>
          </p:txBody>
        </p:sp>
      </p:grpSp>
      <p:pic>
        <p:nvPicPr>
          <p:cNvPr id="223" name="Google Shape;223;g313721a82a9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324" y="1974499"/>
            <a:ext cx="5333500" cy="457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body" idx="1"/>
          </p:nvPr>
        </p:nvSpPr>
        <p:spPr>
          <a:xfrm>
            <a:off x="241150" y="1100600"/>
            <a:ext cx="8319900" cy="60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CL"/>
              <a:t>Inclusión real requiere tanto datos como compromiso.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CL"/>
              <a:t>Incentivar cuotas de representación, audiciones abiertas, y revisiones ciegas para minimizar el sesgo.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CL"/>
              <a:t>Presentar la idea de un "Índice de Inclusión" para medir la diversidad de manera continua y transparente.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grpSp>
        <p:nvGrpSpPr>
          <p:cNvPr id="229" name="Google Shape;229;p12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230" name="Google Shape;230;p12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1" name="Google Shape;231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2"/>
            <p:cNvSpPr txBox="1"/>
            <p:nvPr/>
          </p:nvSpPr>
          <p:spPr>
            <a:xfrm>
              <a:off x="0" y="132347"/>
              <a:ext cx="8229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Aprendizajes</a:t>
              </a:r>
              <a:endParaRPr/>
            </a:p>
          </p:txBody>
        </p:sp>
      </p:grpSp>
      <p:pic>
        <p:nvPicPr>
          <p:cNvPr id="233" name="Google Shape;23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1750" y="1100597"/>
            <a:ext cx="1714650" cy="15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/>
          <p:nvPr/>
        </p:nvSpPr>
        <p:spPr>
          <a:xfrm rot="5400000">
            <a:off x="9951575" y="2926721"/>
            <a:ext cx="795000" cy="484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3548" y="3718075"/>
            <a:ext cx="2831051" cy="13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413" y="5249950"/>
            <a:ext cx="8423375" cy="7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body" idx="1"/>
          </p:nvPr>
        </p:nvSpPr>
        <p:spPr>
          <a:xfrm>
            <a:off x="838200" y="1085227"/>
            <a:ext cx="10515600" cy="50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CL" b="1" dirty="0"/>
              <a:t>Dashboard de Inclusión Cinematográfica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2" name="Google Shape;242;p13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243" name="Google Shape;243;p13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4" name="Google Shape;244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13"/>
            <p:cNvSpPr txBox="1"/>
            <p:nvPr/>
          </p:nvSpPr>
          <p:spPr>
            <a:xfrm>
              <a:off x="0" y="132347"/>
              <a:ext cx="8229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Propuesta</a:t>
              </a:r>
              <a:endParaRPr dirty="0"/>
            </a:p>
          </p:txBody>
        </p:sp>
      </p:grpSp>
      <p:pic>
        <p:nvPicPr>
          <p:cNvPr id="246" name="Google Shape;2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975" y="1604287"/>
            <a:ext cx="5900050" cy="36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3"/>
          <p:cNvSpPr txBox="1"/>
          <p:nvPr/>
        </p:nvSpPr>
        <p:spPr>
          <a:xfrm>
            <a:off x="738550" y="5411025"/>
            <a:ext cx="10987800" cy="1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Índice de Inclusión, gráfico de diversificación en roles clave, y comparativa con la industria.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reportes automáticos y recomendaciones prácticas.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>
            <a:spLocks noGrp="1"/>
          </p:cNvSpPr>
          <p:nvPr>
            <p:ph type="body" idx="1"/>
          </p:nvPr>
        </p:nvSpPr>
        <p:spPr>
          <a:xfrm>
            <a:off x="286375" y="1301925"/>
            <a:ext cx="11409900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s-CL" sz="2700"/>
              <a:t> El análisis de datos en inclusión no solo responde a un compromiso ético, sino que también puede mejorar la percepción pública y la aceptación de la audiencia.</a:t>
            </a:r>
            <a:endParaRPr sz="2700"/>
          </a:p>
        </p:txBody>
      </p:sp>
      <p:grpSp>
        <p:nvGrpSpPr>
          <p:cNvPr id="253" name="Google Shape;253;p14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254" name="Google Shape;254;p14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5" name="Google Shape;25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14"/>
            <p:cNvSpPr txBox="1"/>
            <p:nvPr/>
          </p:nvSpPr>
          <p:spPr>
            <a:xfrm>
              <a:off x="0" y="132347"/>
              <a:ext cx="8229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Conclusiones</a:t>
              </a:r>
              <a:endParaRPr dirty="0"/>
            </a:p>
          </p:txBody>
        </p:sp>
      </p:grpSp>
      <p:pic>
        <p:nvPicPr>
          <p:cNvPr id="257" name="Google Shape;2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50" y="2562400"/>
            <a:ext cx="6098200" cy="357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1000"/>
              </a:srgbClr>
            </a:outerShdw>
          </a:effectLst>
        </p:spPr>
      </p:pic>
      <p:sp>
        <p:nvSpPr>
          <p:cNvPr id="258" name="Google Shape;258;p14"/>
          <p:cNvSpPr txBox="1"/>
          <p:nvPr/>
        </p:nvSpPr>
        <p:spPr>
          <a:xfrm>
            <a:off x="6993775" y="2562400"/>
            <a:ext cx="4702500" cy="3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s-CL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valor añadido de tener métricas claras y trazables de inclusión como parte de la RSC en el cine.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2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s-CL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necesidad de adoptar medidas basadas en datos para una industria audiovisual diversa e inclusiva.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>
            <a:spLocks noGrp="1"/>
          </p:cNvSpPr>
          <p:nvPr>
            <p:ph type="body" idx="1"/>
          </p:nvPr>
        </p:nvSpPr>
        <p:spPr>
          <a:xfrm>
            <a:off x="1899150" y="1296225"/>
            <a:ext cx="9454800" cy="49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b="1" u="sng"/>
              <a:t>Contacto:</a:t>
            </a:r>
            <a:endParaRPr b="1" u="sng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i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CL" b="1" i="1"/>
              <a:t>Linkedin:</a:t>
            </a:r>
            <a:r>
              <a:rPr lang="es-CL"/>
              <a:t> </a:t>
            </a:r>
            <a:r>
              <a:rPr lang="es-CL" u="sng">
                <a:solidFill>
                  <a:schemeClr val="hlink"/>
                </a:solidFill>
                <a:hlinkClick r:id="rId3"/>
              </a:rPr>
              <a:t>www.linkedin.com/in/matías-valenzuela-941b5520</a:t>
            </a:r>
            <a:r>
              <a:rPr lang="es-CL" u="sng">
                <a:solidFill>
                  <a:schemeClr val="hlink"/>
                </a:solidFill>
                <a:hlinkClick r:id="rId3"/>
              </a:rPr>
              <a:t>5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i="1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s-CL" b="1" i="1"/>
              <a:t>E-mail:</a:t>
            </a:r>
            <a:r>
              <a:rPr lang="es-CL"/>
              <a:t> mvalenzuelaa90@gmail.com</a:t>
            </a:r>
            <a:endParaRPr b="1" i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pSp>
        <p:nvGrpSpPr>
          <p:cNvPr id="264" name="Google Shape;264;p15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265" name="Google Shape;265;p15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6" name="Google Shape;266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15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Science e IA</a:t>
              </a:r>
              <a:endParaRPr/>
            </a:p>
          </p:txBody>
        </p:sp>
      </p:grpSp>
      <p:pic>
        <p:nvPicPr>
          <p:cNvPr id="268" name="Google Shape;2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2539400"/>
            <a:ext cx="920165" cy="9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056" y="4137450"/>
            <a:ext cx="1240117" cy="9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5"/>
          <p:cNvSpPr txBox="1"/>
          <p:nvPr/>
        </p:nvSpPr>
        <p:spPr>
          <a:xfrm>
            <a:off x="5134375" y="5531600"/>
            <a:ext cx="27432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5763879" y="2625139"/>
            <a:ext cx="5129213" cy="2632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CL"/>
              <a:t>Matías Valenzuela Aránguiz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800"/>
              <a:buNone/>
            </a:pPr>
            <a:r>
              <a:rPr lang="es-CL" i="1">
                <a:solidFill>
                  <a:srgbClr val="2E75B5"/>
                </a:solidFill>
              </a:rPr>
              <a:t>Bootcamp UDD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800"/>
              <a:buNone/>
            </a:pPr>
            <a:r>
              <a:rPr lang="es-CL" i="1">
                <a:solidFill>
                  <a:srgbClr val="2E75B5"/>
                </a:solidFill>
              </a:rPr>
              <a:t>Ciencia de Datos e IA</a:t>
            </a: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" name="Google Shape;101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Science e IA</a:t>
              </a:r>
              <a:endParaRPr/>
            </a:p>
          </p:txBody>
        </p:sp>
      </p:grpSp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6542" y="1600200"/>
            <a:ext cx="2737556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lang="es-CL" dirty="0"/>
              <a:t> Introducción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lang="es-CL" dirty="0"/>
              <a:t> Objetivos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lang="es-CL" dirty="0"/>
              <a:t> </a:t>
            </a:r>
            <a:r>
              <a:rPr lang="es-ES" dirty="0"/>
              <a:t>Problemática</a:t>
            </a:r>
          </a:p>
          <a:p>
            <a:pPr marL="228600" indent="-228600">
              <a:buSzPts val="2800"/>
              <a:buFont typeface="Courier New"/>
              <a:buChar char="o"/>
            </a:pPr>
            <a:r>
              <a:rPr lang="es-CL" dirty="0"/>
              <a:t> Metodología y Aplicación del Modelo</a:t>
            </a:r>
          </a:p>
          <a:p>
            <a:pPr marL="228600" indent="-228600">
              <a:buSzPts val="2800"/>
              <a:buFont typeface="Courier New"/>
              <a:buChar char="o"/>
            </a:pPr>
            <a:r>
              <a:rPr lang="es-CL" dirty="0"/>
              <a:t> Aprendizajes </a:t>
            </a:r>
          </a:p>
          <a:p>
            <a:pPr marL="228600" indent="-228600">
              <a:buSzPts val="2800"/>
              <a:buFont typeface="Courier New"/>
              <a:buChar char="o"/>
            </a:pPr>
            <a:r>
              <a:rPr lang="es-ES" dirty="0"/>
              <a:t> Propuesta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</a:pPr>
            <a:r>
              <a:rPr lang="es-CL" dirty="0"/>
              <a:t> Conclusiones</a:t>
            </a:r>
            <a:endParaRPr dirty="0"/>
          </a:p>
        </p:txBody>
      </p:sp>
      <p:grpSp>
        <p:nvGrpSpPr>
          <p:cNvPr id="109" name="Google Shape;109;p3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110" name="Google Shape;110;p3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1" name="Google Shape;111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3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Índice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613612" y="1299410"/>
            <a:ext cx="7303167" cy="501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 sz="2400"/>
              <a:t>Los “Premios Oscar” son los galardones que reconocen la excelencia en la industria cinematográfica mundial en todas sus categorías.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 sz="2400"/>
              <a:t>Tienen influencia en la representación social y cultural al establecer tendencias de diversidad e inclusión en el cine global.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 sz="2400"/>
              <a:t>Oportunidades en cine, sin distinción de etnia, género u orientación sexual.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L" sz="2400"/>
              <a:t>El Data Science puede impulsar proyectos inclusivos en la industria audiovisual, identificando brechas y promoviendo diversidad en representaciones.</a:t>
            </a:r>
            <a:endParaRPr/>
          </a:p>
        </p:txBody>
      </p:sp>
      <p:grpSp>
        <p:nvGrpSpPr>
          <p:cNvPr id="118" name="Google Shape;118;p4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119" name="Google Shape;119;p4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" name="Google Shape;120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4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Introducción</a:t>
              </a:r>
              <a:endParaRPr/>
            </a:p>
          </p:txBody>
        </p:sp>
      </p:grp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 amt="67000"/>
          </a:blip>
          <a:srcRect/>
          <a:stretch/>
        </p:blipFill>
        <p:spPr>
          <a:xfrm>
            <a:off x="8980404" y="1477544"/>
            <a:ext cx="2349500" cy="4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6096000" y="1254125"/>
            <a:ext cx="5883277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CL"/>
              <a:t>Objetivo general: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CL"/>
              <a:t>Realizar estudios demográficos para entender la representación étnica y de género en la industria del cine.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CL"/>
              <a:t>Explicación sobre cómo el análisis de datos puede respaldar la inclusión, detectando áreas donde falta diversidad.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grpSp>
        <p:nvGrpSpPr>
          <p:cNvPr id="128" name="Google Shape;128;p5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129" name="Google Shape;129;p5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" name="Google Shape;130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5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Objetivos</a:t>
              </a:r>
              <a:endParaRPr/>
            </a:p>
          </p:txBody>
        </p:sp>
      </p:grpSp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 amt="62000"/>
          </a:blip>
          <a:srcRect/>
          <a:stretch/>
        </p:blipFill>
        <p:spPr>
          <a:xfrm>
            <a:off x="144461" y="1254125"/>
            <a:ext cx="5702300" cy="30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144461" y="4414838"/>
            <a:ext cx="11834816" cy="252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concreto del proyecto: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herramienta que permita a las empresas medir y mejorar su índice de inclusión, alineándose con prácticas de Responsabilidad Social Corporativa (RSC).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4788" y="1382220"/>
            <a:ext cx="3667126" cy="500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CL"/>
              <a:t>La falta de inclusión en roles clave en los Oscar limita la diversidad y refuerza estereotipos en el cine.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CL"/>
              <a:t>Esta falta de inclusión en los Oscar se refleja en otras áreas, afectando la equidad en toda la industria cinematográfica.</a:t>
            </a:r>
            <a:endParaRPr/>
          </a:p>
        </p:txBody>
      </p:sp>
      <p:grpSp>
        <p:nvGrpSpPr>
          <p:cNvPr id="139" name="Google Shape;139;p6"/>
          <p:cNvGrpSpPr/>
          <p:nvPr/>
        </p:nvGrpSpPr>
        <p:grpSpPr>
          <a:xfrm>
            <a:off x="204788" y="18751"/>
            <a:ext cx="12192000" cy="912808"/>
            <a:chOff x="0" y="0"/>
            <a:chExt cx="12192000" cy="912808"/>
          </a:xfrm>
        </p:grpSpPr>
        <p:sp>
          <p:nvSpPr>
            <p:cNvPr id="140" name="Google Shape;140;p6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1" name="Google Shape;14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6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Problemática</a:t>
              </a:r>
              <a:endParaRPr/>
            </a:p>
          </p:txBody>
        </p:sp>
      </p:grpSp>
      <p:sp>
        <p:nvSpPr>
          <p:cNvPr id="143" name="Google Shape;143;p6"/>
          <p:cNvSpPr txBox="1"/>
          <p:nvPr/>
        </p:nvSpPr>
        <p:spPr>
          <a:xfrm>
            <a:off x="7772399" y="1382220"/>
            <a:ext cx="4214813" cy="526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s-CL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esencial equilibrar inclusión y mérito en el cine, promoviendo diversidad sin comprometer talento y calidad.</a:t>
            </a:r>
            <a:endParaRPr/>
          </a:p>
          <a:p>
            <a:pPr marL="28575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s-CL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metodología y el análisis de datos permiten implementar cambios inclusivos sostenibles, identificando inequidades y ajustando estrategias en la industria audiovisual.</a:t>
            </a:r>
            <a:endParaRPr/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6100" y="2085974"/>
            <a:ext cx="397579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body" idx="1"/>
          </p:nvPr>
        </p:nvSpPr>
        <p:spPr>
          <a:xfrm>
            <a:off x="469231" y="1179094"/>
            <a:ext cx="11093115" cy="532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L" sz="2000" b="0" i="0">
                <a:latin typeface="Calibri"/>
                <a:ea typeface="Calibri"/>
                <a:cs typeface="Calibri"/>
                <a:sym typeface="Calibri"/>
              </a:rPr>
              <a:t>El proyecto se basa en el dataset </a:t>
            </a:r>
            <a:r>
              <a:rPr lang="es-CL" sz="2000" b="0" i="1"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s-CL" sz="2000" b="1" i="1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Demographics of Academy Awards (Oscars) Winners</a:t>
            </a:r>
            <a:r>
              <a:rPr lang="es-CL" sz="2000" b="0" i="1"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s-CL" sz="2000" b="0" i="0">
                <a:latin typeface="Calibri"/>
                <a:ea typeface="Calibri"/>
                <a:cs typeface="Calibri"/>
                <a:sym typeface="Calibri"/>
              </a:rPr>
              <a:t>, el cual contiene información de los ganadores de este prestigioso galardón desde su primera edición, considerando algunas categorías como objeto de análisis (</a:t>
            </a:r>
            <a:r>
              <a:rPr lang="es-CL" sz="2000" b="1" i="0">
                <a:latin typeface="Calibri"/>
                <a:ea typeface="Calibri"/>
                <a:cs typeface="Calibri"/>
                <a:sym typeface="Calibri"/>
              </a:rPr>
              <a:t>Mejor Actor</a:t>
            </a:r>
            <a:r>
              <a:rPr lang="es-CL" sz="2000" b="0" i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2000" b="1" i="0">
                <a:latin typeface="Calibri"/>
                <a:ea typeface="Calibri"/>
                <a:cs typeface="Calibri"/>
                <a:sym typeface="Calibri"/>
              </a:rPr>
              <a:t>Mejor actriz</a:t>
            </a:r>
            <a:r>
              <a:rPr lang="es-CL" sz="2000" b="0" i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2000" b="1" i="0">
                <a:latin typeface="Calibri"/>
                <a:ea typeface="Calibri"/>
                <a:cs typeface="Calibri"/>
                <a:sym typeface="Calibri"/>
              </a:rPr>
              <a:t>Mejor actor de reparto</a:t>
            </a:r>
            <a:r>
              <a:rPr lang="es-CL" sz="2000" b="0" i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2000" b="1" i="0">
                <a:latin typeface="Calibri"/>
                <a:ea typeface="Calibri"/>
                <a:cs typeface="Calibri"/>
                <a:sym typeface="Calibri"/>
              </a:rPr>
              <a:t>Mejor actriz de reparto</a:t>
            </a:r>
            <a:r>
              <a:rPr lang="es-CL" sz="2000" b="0" i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2000" b="1" i="0">
                <a:latin typeface="Calibri"/>
                <a:ea typeface="Calibri"/>
                <a:cs typeface="Calibri"/>
                <a:sym typeface="Calibri"/>
              </a:rPr>
              <a:t>Mejor director</a:t>
            </a:r>
            <a:r>
              <a:rPr lang="es-CL" sz="2000" b="0" i="0"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</p:txBody>
      </p:sp>
      <p:grpSp>
        <p:nvGrpSpPr>
          <p:cNvPr id="150" name="Google Shape;150;p7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151" name="Google Shape;151;p7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152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7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Metodología y aplicación del modelo</a:t>
              </a:r>
              <a:endParaRPr/>
            </a:p>
          </p:txBody>
        </p:sp>
      </p:grpSp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650" y="3203740"/>
            <a:ext cx="9978137" cy="33153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2823412" y="2550571"/>
            <a:ext cx="82817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www.kaggle.com/datasets/fmejia21/demographics-of-academy-awards-oscars-winners</a:t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6853" y="2409403"/>
            <a:ext cx="1516415" cy="657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body" idx="1"/>
          </p:nvPr>
        </p:nvSpPr>
        <p:spPr>
          <a:xfrm>
            <a:off x="413334" y="4240016"/>
            <a:ext cx="11249526" cy="124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L" sz="2400" b="1"/>
              <a:t>Eliminar columnas innecesarias: </a:t>
            </a:r>
            <a:r>
              <a:rPr lang="es-CL" sz="2400" b="0" i="0"/>
              <a:t>indican la confianza en la precisión, variables que no está clara la información que aportan y otras que eran propias de descripciones muy individualizadas. 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</p:txBody>
      </p:sp>
      <p:grpSp>
        <p:nvGrpSpPr>
          <p:cNvPr id="162" name="Google Shape;162;p8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163" name="Google Shape;163;p8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8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Metodología y aplicación del modelo</a:t>
              </a:r>
              <a:endParaRPr/>
            </a:p>
          </p:txBody>
        </p:sp>
      </p:grpSp>
      <p:pic>
        <p:nvPicPr>
          <p:cNvPr id="166" name="Google Shape;16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715" y="5354020"/>
            <a:ext cx="11646569" cy="10614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8"/>
          <p:cNvGrpSpPr/>
          <p:nvPr/>
        </p:nvGrpSpPr>
        <p:grpSpPr>
          <a:xfrm>
            <a:off x="617138" y="1078501"/>
            <a:ext cx="10752639" cy="3092817"/>
            <a:chOff x="111876" y="3537469"/>
            <a:chExt cx="10752639" cy="3092817"/>
          </a:xfrm>
        </p:grpSpPr>
        <p:pic>
          <p:nvPicPr>
            <p:cNvPr id="168" name="Google Shape;168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42009" y="3537469"/>
              <a:ext cx="2869948" cy="3024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10073" y="3537469"/>
              <a:ext cx="2454442" cy="3092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8"/>
            <p:cNvSpPr txBox="1"/>
            <p:nvPr/>
          </p:nvSpPr>
          <p:spPr>
            <a:xfrm>
              <a:off x="111876" y="3773496"/>
              <a:ext cx="4981075" cy="2523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EDA:</a:t>
              </a:r>
              <a:endParaRPr/>
            </a:p>
            <a:p>
              <a:pPr marL="285750" marR="0" lvl="0" indent="-1079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s-CL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Manejo de valores nulos, filas duplicadas, verificar completitud.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>
            <a:spLocks noGrp="1"/>
          </p:cNvSpPr>
          <p:nvPr>
            <p:ph type="body" idx="1"/>
          </p:nvPr>
        </p:nvSpPr>
        <p:spPr>
          <a:xfrm>
            <a:off x="372978" y="1082340"/>
            <a:ext cx="11249526" cy="529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s-CL" sz="2400" b="1"/>
              <a:t>Transformación de variables </a:t>
            </a:r>
            <a:r>
              <a:rPr lang="es-CL" sz="2400"/>
              <a:t>(1): ‘date_of birth’ a formato “datetime” </a:t>
            </a:r>
            <a:endParaRPr sz="24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</p:txBody>
      </p:sp>
      <p:grpSp>
        <p:nvGrpSpPr>
          <p:cNvPr id="176" name="Google Shape;176;p9"/>
          <p:cNvGrpSpPr/>
          <p:nvPr/>
        </p:nvGrpSpPr>
        <p:grpSpPr>
          <a:xfrm>
            <a:off x="0" y="0"/>
            <a:ext cx="12192000" cy="912808"/>
            <a:chOff x="0" y="0"/>
            <a:chExt cx="12192000" cy="912808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12192000" cy="912808"/>
            </a:xfrm>
            <a:prstGeom prst="rect">
              <a:avLst/>
            </a:prstGeom>
            <a:gradFill>
              <a:gsLst>
                <a:gs pos="0">
                  <a:srgbClr val="DB88FB"/>
                </a:gs>
                <a:gs pos="50000">
                  <a:srgbClr val="E7B7FA"/>
                </a:gs>
                <a:gs pos="100000">
                  <a:srgbClr val="F2DCFC"/>
                </a:gs>
              </a:gsLst>
              <a:lin ang="0" scaled="0"/>
            </a:gradFill>
            <a:ln w="12700" cap="flat" cmpd="sng">
              <a:solidFill>
                <a:srgbClr val="B3C6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8" name="Google Shape;178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67808" y="0"/>
              <a:ext cx="1724192" cy="912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9"/>
            <p:cNvSpPr txBox="1"/>
            <p:nvPr/>
          </p:nvSpPr>
          <p:spPr>
            <a:xfrm>
              <a:off x="0" y="132347"/>
              <a:ext cx="8229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L" sz="3600" b="1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Metodología y aplicación del modelo</a:t>
              </a:r>
              <a:endParaRPr/>
            </a:p>
          </p:txBody>
        </p:sp>
      </p:grpSp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7336" y="1531234"/>
            <a:ext cx="7473950" cy="161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 txBox="1"/>
          <p:nvPr/>
        </p:nvSpPr>
        <p:spPr>
          <a:xfrm>
            <a:off x="176629" y="3231497"/>
            <a:ext cx="114458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Univariable: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gráficos representativos de ‘race_ethnicity’ y ‘sexual_orientation’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9384" y="3775995"/>
            <a:ext cx="9113231" cy="2949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722</Words>
  <Application>Microsoft Macintosh PowerPoint</Application>
  <PresentationFormat>Panorámica</PresentationFormat>
  <Paragraphs>96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Calibri</vt:lpstr>
      <vt:lpstr>Arial</vt:lpstr>
      <vt:lpstr>Courier New</vt:lpstr>
      <vt:lpstr>Roboto</vt:lpstr>
      <vt:lpstr>Tema de Office</vt:lpstr>
      <vt:lpstr>Estadísticas demográficas de los ganadores del premio Oscar de la Academia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Estadísticas demográficas de los ganadores del premio Oscar de la Academia</dc:title>
  <dc:creator>Matías Alonso Valenzuela Aránguiz</dc:creator>
  <cp:lastModifiedBy>Matías Alonso Valenzuela Aránguiz</cp:lastModifiedBy>
  <cp:revision>2</cp:revision>
  <dcterms:created xsi:type="dcterms:W3CDTF">2024-11-06T00:19:02Z</dcterms:created>
  <dcterms:modified xsi:type="dcterms:W3CDTF">2024-11-09T23:42:36Z</dcterms:modified>
</cp:coreProperties>
</file>